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  <p:sldMasterId id="2147483686" r:id="rId2"/>
    <p:sldMasterId id="2147483687" r:id="rId3"/>
  </p:sldMasterIdLst>
  <p:notesMasterIdLst>
    <p:notesMasterId r:id="rId21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9144000" cy="5143500" type="screen16x9"/>
  <p:notesSz cx="6858000" cy="9144000"/>
  <p:embeddedFontLst>
    <p:embeddedFont>
      <p:font typeface="Roboto" panose="020B0604020202020204" charset="0"/>
      <p:regular r:id="rId22"/>
      <p:bold r:id="rId23"/>
      <p:italic r:id="rId24"/>
      <p:boldItalic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Corbel" panose="020B0503020204020204" pitchFamily="34" charset="0"/>
      <p:regular r:id="rId34"/>
      <p:bold r:id="rId35"/>
      <p:italic r:id="rId36"/>
      <p:boldItalic r:id="rId37"/>
    </p:embeddedFont>
    <p:embeddedFont>
      <p:font typeface="PT Sans Narrow" panose="020B0604020202020204" charset="0"/>
      <p:regular r:id="rId38"/>
      <p:bold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706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9" Type="http://schemas.openxmlformats.org/officeDocument/2006/relationships/font" Target="fonts/font18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8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openxmlformats.org/officeDocument/2006/relationships/tableStyles" Target="tableStyles.xml"/></Relationships>
</file>

<file path=ppt/media/image1.png>
</file>

<file path=ppt/media/image10.jp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c6f73a04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c6f73a04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61a9922148_0_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61a9922148_0_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61a9922148_0_2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61a9922148_0_2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c6f73a04f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c6f73a04f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61a9922148_0_3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61a9922148_0_3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61a9922148_0_2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61a9922148_0_2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61a9922148_0_3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61a9922148_0_3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61a9922148_0_3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61a9922148_0_3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61a9922148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61a9922148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61a9922148_0_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61a9922148_0_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c6f73a04f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c6f73a04f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61a9922148_0_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61a9922148_0_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61a9922148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g61a9922148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61a9922148_0_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61a9922148_0_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61a9922148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g61a9922148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61a9922148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g61a9922148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61a9922148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61a9922148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8" name="Google Shape;68;p14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9" name="Google Shape;69;p14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w="76200" cap="flat" cmpd="sng">
            <a:solidFill>
              <a:schemeClr val="lt2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70" name="Google Shape;70;p14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71" name="Google Shape;71;p14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2" name="Google Shape;72;p14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grpSp>
        <p:nvGrpSpPr>
          <p:cNvPr id="73" name="Google Shape;73;p14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74" name="Google Shape;74;p14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  <p:cxnSp>
          <p:nvCxnSpPr>
            <p:cNvPr id="75" name="Google Shape;75;p14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w="9525" cap="flat" cmpd="sng">
              <a:solidFill>
                <a:schemeClr val="accent3"/>
              </a:solidFill>
              <a:prstDash val="solid"/>
              <a:round/>
              <a:headEnd type="none" w="sm" len="sm"/>
              <a:tailEnd type="none" w="sm" len="sm"/>
            </a:ln>
          </p:spPr>
        </p:cxnSp>
      </p:grpSp>
      <p:sp>
        <p:nvSpPr>
          <p:cNvPr id="76" name="Google Shape;76;p14"/>
          <p:cNvSpPr txBox="1">
            <a:spLocks noGrp="1"/>
          </p:cNvSpPr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subTitle" idx="1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 txBox="1">
            <a:spLocks noGrp="1"/>
          </p:cNvSpPr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6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6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17"/>
          <p:cNvSpPr txBox="1">
            <a:spLocks noGrp="1"/>
          </p:cNvSpPr>
          <p:nvPr>
            <p:ph type="body" idx="1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1" name="Google Shape;91;p17"/>
          <p:cNvSpPr txBox="1">
            <a:spLocks noGrp="1"/>
          </p:cNvSpPr>
          <p:nvPr>
            <p:ph type="body" idx="2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2" name="Google Shape;92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6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sz="5400" b="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1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5" name="Google Shape;105;p2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06" name="Google Shape;106;p21"/>
          <p:cNvSpPr txBox="1">
            <a:spLocks noGrp="1"/>
          </p:cNvSpPr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07" name="Google Shape;107;p21"/>
          <p:cNvSpPr txBox="1">
            <a:spLocks noGrp="1"/>
          </p:cNvSpPr>
          <p:nvPr>
            <p:ph type="subTitle" idx="1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08" name="Google Shape;108;p21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9" name="Google Shape;109;p2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2"/>
          <p:cNvSpPr txBox="1">
            <a:spLocks noGrp="1"/>
          </p:cNvSpPr>
          <p:nvPr>
            <p:ph type="body" idx="1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title" hasCustomPrompt="1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16" name="Google Shape;116;p23"/>
          <p:cNvSpPr txBox="1">
            <a:spLocks noGrp="1"/>
          </p:cNvSpPr>
          <p:nvPr>
            <p:ph type="body" idx="1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>
  <p:cSld name="1_Title Slide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5"/>
          <p:cNvSpPr txBox="1">
            <a:spLocks noGrp="1"/>
          </p:cNvSpPr>
          <p:nvPr>
            <p:ph type="title"/>
          </p:nvPr>
        </p:nvSpPr>
        <p:spPr>
          <a:xfrm>
            <a:off x="457172" y="205067"/>
            <a:ext cx="8228700" cy="85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Corbel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25"/>
          <p:cNvSpPr txBox="1">
            <a:spLocks noGrp="1"/>
          </p:cNvSpPr>
          <p:nvPr>
            <p:ph type="subTitle" idx="1"/>
          </p:nvPr>
        </p:nvSpPr>
        <p:spPr>
          <a:xfrm>
            <a:off x="457172" y="1203299"/>
            <a:ext cx="8228700" cy="298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lnSpc>
                <a:spcPct val="9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6"/>
          <p:cNvSpPr txBox="1">
            <a:spLocks noGrp="1"/>
          </p:cNvSpPr>
          <p:nvPr>
            <p:ph type="title"/>
          </p:nvPr>
        </p:nvSpPr>
        <p:spPr>
          <a:xfrm>
            <a:off x="857250" y="457200"/>
            <a:ext cx="7406700" cy="10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26"/>
          <p:cNvSpPr txBox="1">
            <a:spLocks noGrp="1"/>
          </p:cNvSpPr>
          <p:nvPr>
            <p:ph type="body" idx="1"/>
          </p:nvPr>
        </p:nvSpPr>
        <p:spPr>
          <a:xfrm>
            <a:off x="857251" y="1543050"/>
            <a:ext cx="7404600" cy="302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20040" algn="l" rtl="0">
              <a:lnSpc>
                <a:spcPct val="90000"/>
              </a:lnSpc>
              <a:spcBef>
                <a:spcPts val="1050"/>
              </a:spcBef>
              <a:spcAft>
                <a:spcPts val="0"/>
              </a:spcAft>
              <a:buSzPts val="1440"/>
              <a:buChar char="●"/>
              <a:defRPr/>
            </a:lvl1pPr>
            <a:lvl2pPr marL="914400" lvl="1" indent="-32004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440"/>
              <a:buChar char="○"/>
              <a:defRPr/>
            </a:lvl2pPr>
            <a:lvl3pPr marL="1371600" lvl="2" indent="-320039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40"/>
              <a:buChar char="■"/>
              <a:defRPr/>
            </a:lvl3pPr>
            <a:lvl4pPr marL="1828800" lvl="3" indent="-320039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40"/>
              <a:buChar char="●"/>
              <a:defRPr/>
            </a:lvl4pPr>
            <a:lvl5pPr marL="2286000" lvl="4" indent="-320039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40"/>
              <a:buChar char="○"/>
              <a:defRPr/>
            </a:lvl5pPr>
            <a:lvl6pPr marL="2743200" lvl="5" indent="-320039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40"/>
              <a:buChar char="■"/>
              <a:defRPr/>
            </a:lvl6pPr>
            <a:lvl7pPr marL="3200400" lvl="6" indent="-320039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40"/>
              <a:buChar char="●"/>
              <a:defRPr/>
            </a:lvl7pPr>
            <a:lvl8pPr marL="3657600" lvl="7" indent="-320040" algn="l" rtl="0">
              <a:lnSpc>
                <a:spcPct val="90000"/>
              </a:lnSpc>
              <a:spcBef>
                <a:spcPts val="300"/>
              </a:spcBef>
              <a:spcAft>
                <a:spcPts val="0"/>
              </a:spcAft>
              <a:buSzPts val="1440"/>
              <a:buChar char="○"/>
              <a:defRPr/>
            </a:lvl8pPr>
            <a:lvl9pPr marL="4114800" lvl="8" indent="-320040" algn="l" rtl="0">
              <a:lnSpc>
                <a:spcPct val="90000"/>
              </a:lnSpc>
              <a:spcBef>
                <a:spcPts val="300"/>
              </a:spcBef>
              <a:spcAft>
                <a:spcPts val="300"/>
              </a:spcAft>
              <a:buSzPts val="1440"/>
              <a:buChar char="■"/>
              <a:defRPr/>
            </a:lvl9pPr>
          </a:lstStyle>
          <a:p>
            <a:endParaRPr/>
          </a:p>
        </p:txBody>
      </p:sp>
      <p:sp>
        <p:nvSpPr>
          <p:cNvPr id="126" name="Google Shape;126;p26"/>
          <p:cNvSpPr txBox="1">
            <a:spLocks noGrp="1"/>
          </p:cNvSpPr>
          <p:nvPr>
            <p:ph type="dt" idx="10"/>
          </p:nvPr>
        </p:nvSpPr>
        <p:spPr>
          <a:xfrm>
            <a:off x="857247" y="4667871"/>
            <a:ext cx="17469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6"/>
          <p:cNvSpPr txBox="1">
            <a:spLocks noGrp="1"/>
          </p:cNvSpPr>
          <p:nvPr>
            <p:ph type="ftr" idx="11"/>
          </p:nvPr>
        </p:nvSpPr>
        <p:spPr>
          <a:xfrm>
            <a:off x="2961861" y="4667871"/>
            <a:ext cx="3538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6"/>
          <p:cNvSpPr txBox="1">
            <a:spLocks noGrp="1"/>
          </p:cNvSpPr>
          <p:nvPr>
            <p:ph type="sldNum" idx="12"/>
          </p:nvPr>
        </p:nvSpPr>
        <p:spPr>
          <a:xfrm>
            <a:off x="6997148" y="4667871"/>
            <a:ext cx="12798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orbel"/>
              <a:buNone/>
              <a:defRPr/>
            </a:lvl1pPr>
            <a:lvl2pPr marL="0" lvl="1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orbel"/>
              <a:buNone/>
              <a:defRPr/>
            </a:lvl2pPr>
            <a:lvl3pPr marL="0" lvl="2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orbel"/>
              <a:buNone/>
              <a:defRPr/>
            </a:lvl3pPr>
            <a:lvl4pPr marL="0" lvl="3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orbel"/>
              <a:buNone/>
              <a:defRPr/>
            </a:lvl4pPr>
            <a:lvl5pPr marL="0" lvl="4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orbel"/>
              <a:buNone/>
              <a:defRPr/>
            </a:lvl5pPr>
            <a:lvl6pPr marL="0" lvl="5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orbel"/>
              <a:buNone/>
              <a:defRPr/>
            </a:lvl6pPr>
            <a:lvl7pPr marL="0" lvl="6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orbel"/>
              <a:buNone/>
              <a:defRPr/>
            </a:lvl7pPr>
            <a:lvl8pPr marL="0" lvl="7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orbel"/>
              <a:buNone/>
              <a:defRPr/>
            </a:lvl8pPr>
            <a:lvl9pPr marL="0" lvl="8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Corbel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5" name="Google Shape;135;p28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36" name="Google Shape;136;p2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9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9" name="Google Shape;139;p2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3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43" name="Google Shape;143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7" name="Google Shape;147;p3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48" name="Google Shape;148;p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3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3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54" name="Google Shape;154;p33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55" name="Google Shape;155;p3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34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58" name="Google Shape;158;p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35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3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2" name="Google Shape;162;p35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3" name="Google Shape;163;p35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64" name="Google Shape;164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6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167" name="Google Shape;167;p3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7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0" name="Google Shape;170;p37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1" name="Google Shape;171;p3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39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1pPr>
            <a:lvl2pPr marL="914400" lvl="1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77" name="Google Shape;177;p3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3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9" name="Google Shape;179;p3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Non-bulleted text">
  <p:cSld name="Title &amp; Non-bulleted text"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0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2" name="Google Shape;182;p40"/>
          <p:cNvSpPr txBox="1">
            <a:spLocks noGrp="1"/>
          </p:cNvSpPr>
          <p:nvPr>
            <p:ph type="body" idx="1"/>
          </p:nvPr>
        </p:nvSpPr>
        <p:spPr>
          <a:xfrm>
            <a:off x="201930" y="891883"/>
            <a:ext cx="8741400" cy="169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  <a:defRPr/>
            </a:lvl1pPr>
            <a:lvl2pPr marL="914400" lvl="1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/>
            </a:lvl2pPr>
            <a:lvl3pPr marL="1371600" lvl="2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/>
            </a:lvl3pPr>
            <a:lvl4pPr marL="1828800" lvl="3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4pPr>
            <a:lvl5pPr marL="2286000" lvl="4" indent="-2286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/>
            </a:lvl5pPr>
            <a:lvl6pPr marL="2743200" lvl="5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tropic">
    <p:bg>
      <p:bgPr>
        <a:solidFill>
          <a:schemeClr val="lt1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sz="3600" b="1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1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1" name="Google Shape;131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32" name="Google Shape;132;p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  <p:sldLayoutId id="2147483684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dd0qL7hHuK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1.jpg"/><Relationship Id="rId5" Type="http://schemas.openxmlformats.org/officeDocument/2006/relationships/hyperlink" Target="http://drive.google.com/file/d/1FhX52Vjss-s_-phR1rF3y23GE7DXFmFC/view" TargetMode="External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6.png"/><Relationship Id="rId5" Type="http://schemas.openxmlformats.org/officeDocument/2006/relationships/hyperlink" Target="https://www.linkedin.com/in/muhammad-naufil-0554a5166/" TargetMode="External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41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200"/>
              <a:t>Speech Recognition with Python</a:t>
            </a:r>
            <a:endParaRPr sz="4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50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How developers like us are using it</a:t>
            </a:r>
            <a:endParaRPr sz="3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51"/>
          <p:cNvSpPr txBox="1">
            <a:spLocks noGrp="1"/>
          </p:cNvSpPr>
          <p:nvPr>
            <p:ph type="title" idx="4294967295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developers like us are using it</a:t>
            </a:r>
            <a:endParaRPr/>
          </a:p>
        </p:txBody>
      </p:sp>
      <p:pic>
        <p:nvPicPr>
          <p:cNvPr id="250" name="Google Shape;250;p51" descr="It takes input Urdu commands and reply in English." title="Urdu Personal Assistant using Python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8975" y="738725"/>
            <a:ext cx="4443034" cy="3332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Google Shape;251;p51" title="hello.mp4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1999" y="1060352"/>
            <a:ext cx="4408250" cy="2689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52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Speech to Text Libraries/APIs</a:t>
            </a:r>
            <a:endParaRPr/>
          </a:p>
        </p:txBody>
      </p:sp>
      <p:sp>
        <p:nvSpPr>
          <p:cNvPr id="257" name="Google Shape;257;p52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26553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  <a:t>Google Speech API</a:t>
            </a:r>
            <a:b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  <a:t>IBM Watson API</a:t>
            </a:r>
            <a:b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  <a:t>SpeechAPI</a:t>
            </a:r>
            <a:b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  <a:t>Speech to Text API</a:t>
            </a:r>
            <a:b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  <a:t>Text-to-Speech API</a:t>
            </a:r>
            <a:b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  <a:t>Rev.AI API</a:t>
            </a:r>
            <a:b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  <a:t>ReadSpeaker API</a:t>
            </a:r>
            <a:b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dirty="0">
                <a:solidFill>
                  <a:srgbClr val="133154"/>
                </a:solidFill>
                <a:latin typeface="Arial"/>
                <a:ea typeface="Arial"/>
                <a:cs typeface="Arial"/>
                <a:sym typeface="Arial"/>
              </a:rPr>
              <a:t>Speech2Topics API</a:t>
            </a:r>
            <a:endParaRPr dirty="0">
              <a:solidFill>
                <a:srgbClr val="133154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4600"/>
              </a:spcBef>
              <a:spcAft>
                <a:spcPts val="1600"/>
              </a:spcAft>
              <a:buNone/>
            </a:pPr>
            <a:endParaRPr sz="2000" b="1" i="1" dirty="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258" name="Google Shape;258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06825" y="1808249"/>
            <a:ext cx="2991375" cy="3399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5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 On?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5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1</a:t>
            </a:r>
            <a:endParaRPr/>
          </a:p>
        </p:txBody>
      </p:sp>
      <p:sp>
        <p:nvSpPr>
          <p:cNvPr id="269" name="Google Shape;269;p54"/>
          <p:cNvSpPr txBox="1">
            <a:spLocks noGrp="1"/>
          </p:cNvSpPr>
          <p:nvPr>
            <p:ph type="body" idx="1"/>
          </p:nvPr>
        </p:nvSpPr>
        <p:spPr>
          <a:xfrm>
            <a:off x="399450" y="1822500"/>
            <a:ext cx="8222100" cy="33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I'm thinking of one of these words:</a:t>
            </a:r>
            <a:b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apple, banana, grape, orange, mango, lemon</a:t>
            </a:r>
            <a:b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You have 3 tries to guess which one.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Guess 1. Speak!</a:t>
            </a:r>
            <a:b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You said: banana</a:t>
            </a:r>
            <a:b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Incorrect. Try again.</a:t>
            </a:r>
            <a:endParaRPr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Guess 3. Speak!</a:t>
            </a:r>
            <a:b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You said: Orange</a:t>
            </a:r>
            <a:b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Correct! You win!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5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2</a:t>
            </a:r>
            <a:endParaRPr/>
          </a:p>
        </p:txBody>
      </p:sp>
      <p:sp>
        <p:nvSpPr>
          <p:cNvPr id="275" name="Google Shape;275;p5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65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>
                <a:solidFill>
                  <a:schemeClr val="dk2"/>
                </a:solidFill>
              </a:rPr>
              <a:t>Make your own digital personal assistant.</a:t>
            </a:r>
            <a:endParaRPr>
              <a:solidFill>
                <a:schemeClr val="dk2"/>
              </a:solidFill>
            </a:endParaRPr>
          </a:p>
        </p:txBody>
      </p:sp>
      <p:pic>
        <p:nvPicPr>
          <p:cNvPr id="276" name="Google Shape;276;p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7075" y="2650100"/>
            <a:ext cx="1932892" cy="19304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56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</a:t>
            </a:r>
            <a:endParaRPr/>
          </a:p>
        </p:txBody>
      </p:sp>
      <p:sp>
        <p:nvSpPr>
          <p:cNvPr id="282" name="Google Shape;282;p56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71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>
                <a:solidFill>
                  <a:schemeClr val="dk2"/>
                </a:solidFill>
              </a:rPr>
              <a:t>Some slides are taken from PIAIC IOT slides.</a:t>
            </a:r>
            <a:endParaRPr sz="24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7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Let’s get connected</a:t>
            </a:r>
            <a:endParaRPr/>
          </a:p>
        </p:txBody>
      </p:sp>
      <p:sp>
        <p:nvSpPr>
          <p:cNvPr id="288" name="Google Shape;288;p57"/>
          <p:cNvSpPr txBox="1">
            <a:spLocks noGrp="1"/>
          </p:cNvSpPr>
          <p:nvPr>
            <p:ph type="body" idx="1"/>
          </p:nvPr>
        </p:nvSpPr>
        <p:spPr>
          <a:xfrm>
            <a:off x="1395260" y="2062825"/>
            <a:ext cx="72987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/muhammad.naufil</a:t>
            </a:r>
            <a:endParaRPr sz="2400"/>
          </a:p>
        </p:txBody>
      </p:sp>
      <p:pic>
        <p:nvPicPr>
          <p:cNvPr id="289" name="Google Shape;289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5050" y="2062832"/>
            <a:ext cx="639300" cy="639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0" name="Google Shape;290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050" y="2930732"/>
            <a:ext cx="639300" cy="639300"/>
          </a:xfrm>
          <a:prstGeom prst="rect">
            <a:avLst/>
          </a:prstGeom>
          <a:noFill/>
          <a:ln>
            <a:noFill/>
          </a:ln>
        </p:spPr>
      </p:pic>
      <p:sp>
        <p:nvSpPr>
          <p:cNvPr id="291" name="Google Shape;291;p57"/>
          <p:cNvSpPr txBox="1">
            <a:spLocks noGrp="1"/>
          </p:cNvSpPr>
          <p:nvPr>
            <p:ph type="body" idx="1"/>
          </p:nvPr>
        </p:nvSpPr>
        <p:spPr>
          <a:xfrm>
            <a:off x="1370975" y="2934675"/>
            <a:ext cx="72987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/</a:t>
            </a:r>
            <a:r>
              <a:rPr lang="en" sz="2400">
                <a:uFill>
                  <a:noFill/>
                </a:uFill>
                <a:hlinkClick r:id="rId5"/>
              </a:rPr>
              <a:t>in/muhammad-naufil-0554a5166</a:t>
            </a:r>
            <a:endParaRPr sz="2400"/>
          </a:p>
        </p:txBody>
      </p:sp>
      <p:pic>
        <p:nvPicPr>
          <p:cNvPr id="292" name="Google Shape;292;p5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49451" y="3759257"/>
            <a:ext cx="867900" cy="867900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57"/>
          <p:cNvSpPr txBox="1">
            <a:spLocks noGrp="1"/>
          </p:cNvSpPr>
          <p:nvPr>
            <p:ph type="body" idx="1"/>
          </p:nvPr>
        </p:nvSpPr>
        <p:spPr>
          <a:xfrm>
            <a:off x="1395260" y="3902050"/>
            <a:ext cx="7298700" cy="86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400"/>
              <a:t>/mnauf</a:t>
            </a:r>
            <a:endParaRPr sz="24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42"/>
          <p:cNvSpPr txBox="1"/>
          <p:nvPr/>
        </p:nvSpPr>
        <p:spPr>
          <a:xfrm>
            <a:off x="338075" y="2016300"/>
            <a:ext cx="8439600" cy="111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pen Sans"/>
                <a:ea typeface="Open Sans"/>
                <a:cs typeface="Open Sans"/>
                <a:sym typeface="Open Sans"/>
              </a:rPr>
              <a:t>A voice-user interface (VUI) makes spoken human interaction with computers possible, using speech recognition to understand spoken commands and answer questions, and typically text to speech to play a reply.</a:t>
            </a:r>
            <a:endParaRPr sz="1800"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4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are its Applications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44" descr="Screenshot 2017-11-04 00.50.4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94063" y="424975"/>
            <a:ext cx="8955886" cy="4293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7" name="Google Shape;207;p45"/>
          <p:cNvPicPr preferRelativeResize="0"/>
          <p:nvPr/>
        </p:nvPicPr>
        <p:blipFill rotWithShape="1">
          <a:blip r:embed="rId3">
            <a:alphaModFix/>
          </a:blip>
          <a:srcRect t="6948" b="9836"/>
          <a:stretch/>
        </p:blipFill>
        <p:spPr>
          <a:xfrm>
            <a:off x="5667307" y="8"/>
            <a:ext cx="3476693" cy="5143492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45"/>
          <p:cNvSpPr txBox="1">
            <a:spLocks noGrp="1"/>
          </p:cNvSpPr>
          <p:nvPr>
            <p:ph type="title"/>
          </p:nvPr>
        </p:nvSpPr>
        <p:spPr>
          <a:xfrm>
            <a:off x="486697" y="-213850"/>
            <a:ext cx="4939800" cy="125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"/>
              <a:t>What is a Bot?</a:t>
            </a:r>
            <a:endParaRPr/>
          </a:p>
        </p:txBody>
      </p:sp>
      <p:sp>
        <p:nvSpPr>
          <p:cNvPr id="209" name="Google Shape;209;p45"/>
          <p:cNvSpPr txBox="1">
            <a:spLocks noGrp="1"/>
          </p:cNvSpPr>
          <p:nvPr>
            <p:ph type="body" idx="1"/>
          </p:nvPr>
        </p:nvSpPr>
        <p:spPr>
          <a:xfrm>
            <a:off x="486697" y="1447801"/>
            <a:ext cx="5579400" cy="28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1623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A Bot is a conversation based UI</a:t>
            </a:r>
            <a:endParaRPr/>
          </a:p>
          <a:p>
            <a:pPr marL="342900" lvl="0" indent="-316230" algn="l" rtl="0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Conversation is based on language </a:t>
            </a:r>
            <a:endParaRPr/>
          </a:p>
          <a:p>
            <a:pPr marL="342900" lvl="0" indent="-316230" algn="l" rtl="0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Conversation takes place on a general canvas</a:t>
            </a:r>
            <a:endParaRPr/>
          </a:p>
          <a:p>
            <a:pPr marL="342900" lvl="0" indent="-201930" algn="l" rtl="0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2220"/>
              <a:buNone/>
            </a:pPr>
            <a:endParaRPr/>
          </a:p>
          <a:p>
            <a:pPr marL="342900" lvl="0" indent="-316230" algn="l" rtl="0">
              <a:spcBef>
                <a:spcPts val="444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Canvas can be:</a:t>
            </a:r>
            <a:br>
              <a:rPr lang="en"/>
            </a:br>
            <a:r>
              <a:rPr lang="en"/>
              <a:t>Chat Client: Skype, Team, Slack, Messenger</a:t>
            </a:r>
            <a:br>
              <a:rPr lang="en"/>
            </a:br>
            <a:r>
              <a:rPr lang="en"/>
              <a:t>Voice: Echo, Cortana Skills, Siri, Google Now</a:t>
            </a:r>
            <a:br>
              <a:rPr lang="en"/>
            </a:br>
            <a:r>
              <a:rPr lang="en"/>
              <a:t>App: Website, App</a:t>
            </a:r>
            <a:endParaRPr/>
          </a:p>
          <a:p>
            <a:pPr marL="0" lvl="0" indent="0" algn="l" rtl="0">
              <a:spcBef>
                <a:spcPts val="370"/>
              </a:spcBef>
              <a:spcAft>
                <a:spcPts val="1600"/>
              </a:spcAft>
              <a:buClr>
                <a:schemeClr val="dk1"/>
              </a:buClr>
              <a:buSzPts val="1850"/>
              <a:buNone/>
            </a:pP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6"/>
          <p:cNvSpPr txBox="1">
            <a:spLocks noGrp="1"/>
          </p:cNvSpPr>
          <p:nvPr>
            <p:ph type="title"/>
          </p:nvPr>
        </p:nvSpPr>
        <p:spPr>
          <a:xfrm>
            <a:off x="555401" y="471950"/>
            <a:ext cx="8108400" cy="96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"/>
              <a:t>Scenarios for Bots</a:t>
            </a:r>
            <a:endParaRPr/>
          </a:p>
        </p:txBody>
      </p:sp>
      <p:sp>
        <p:nvSpPr>
          <p:cNvPr id="215" name="Google Shape;215;p46"/>
          <p:cNvSpPr txBox="1">
            <a:spLocks noGrp="1"/>
          </p:cNvSpPr>
          <p:nvPr>
            <p:ph type="body" idx="1"/>
          </p:nvPr>
        </p:nvSpPr>
        <p:spPr>
          <a:xfrm>
            <a:off x="3724074" y="1828801"/>
            <a:ext cx="4939800" cy="283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14350" lvl="0" indent="-51435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en" sz="2000">
                <a:solidFill>
                  <a:schemeClr val="dk2"/>
                </a:solidFill>
              </a:rPr>
              <a:t>Question and Answers</a:t>
            </a:r>
            <a:endParaRPr>
              <a:solidFill>
                <a:schemeClr val="dk2"/>
              </a:solidFill>
            </a:endParaRPr>
          </a:p>
          <a:p>
            <a:pPr marL="514350" lvl="0" indent="-51435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en" sz="2000">
                <a:solidFill>
                  <a:schemeClr val="dk2"/>
                </a:solidFill>
              </a:rPr>
              <a:t>Automate Helpdesk, Handoff to human if too complex</a:t>
            </a:r>
            <a:endParaRPr>
              <a:solidFill>
                <a:schemeClr val="dk2"/>
              </a:solidFill>
            </a:endParaRPr>
          </a:p>
          <a:p>
            <a:pPr marL="514350" lvl="0" indent="-51435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en" sz="2000">
                <a:solidFill>
                  <a:schemeClr val="dk2"/>
                </a:solidFill>
              </a:rPr>
              <a:t>Product selection and ordering</a:t>
            </a:r>
            <a:endParaRPr>
              <a:solidFill>
                <a:schemeClr val="dk2"/>
              </a:solidFill>
            </a:endParaRPr>
          </a:p>
          <a:p>
            <a:pPr marL="514350" lvl="0" indent="-51435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en" sz="2000">
                <a:solidFill>
                  <a:schemeClr val="dk2"/>
                </a:solidFill>
              </a:rPr>
              <a:t>Task Automation</a:t>
            </a:r>
            <a:endParaRPr>
              <a:solidFill>
                <a:schemeClr val="dk2"/>
              </a:solidFill>
            </a:endParaRPr>
          </a:p>
          <a:p>
            <a:pPr marL="514350" lvl="0" indent="-514350" algn="l" rtl="0"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en" sz="2000">
                <a:solidFill>
                  <a:schemeClr val="dk2"/>
                </a:solidFill>
              </a:rPr>
              <a:t>Proactive Assistance &amp; Monitoring</a:t>
            </a:r>
            <a:endParaRPr>
              <a:solidFill>
                <a:schemeClr val="dk2"/>
              </a:solidFill>
            </a:endParaRPr>
          </a:p>
          <a:p>
            <a:pPr marL="514350" lvl="0" indent="-514350" algn="l" rtl="0">
              <a:spcBef>
                <a:spcPts val="400"/>
              </a:spcBef>
              <a:spcAft>
                <a:spcPts val="1600"/>
              </a:spcAft>
              <a:buClr>
                <a:schemeClr val="dk2"/>
              </a:buClr>
              <a:buSzPts val="2000"/>
              <a:buFont typeface="Calibri"/>
              <a:buAutoNum type="arabicPeriod"/>
            </a:pPr>
            <a:r>
              <a:rPr lang="en" sz="2000">
                <a:solidFill>
                  <a:schemeClr val="dk2"/>
                </a:solidFill>
              </a:rPr>
              <a:t>Expert Systems</a:t>
            </a:r>
            <a:endParaRPr sz="2000">
              <a:solidFill>
                <a:schemeClr val="dk2"/>
              </a:solidFill>
            </a:endParaRPr>
          </a:p>
        </p:txBody>
      </p:sp>
      <p:pic>
        <p:nvPicPr>
          <p:cNvPr id="216" name="Google Shape;216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0325" y="870625"/>
            <a:ext cx="2523459" cy="3402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4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n"/>
              <a:t>Bot Examples</a:t>
            </a:r>
            <a:endParaRPr/>
          </a:p>
        </p:txBody>
      </p:sp>
      <p:pic>
        <p:nvPicPr>
          <p:cNvPr id="222" name="Google Shape;222;p4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35558" y="1268017"/>
            <a:ext cx="1590757" cy="263057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9"/>
              </a:srgbClr>
            </a:outerShdw>
          </a:effectLst>
        </p:spPr>
      </p:pic>
      <p:pic>
        <p:nvPicPr>
          <p:cNvPr id="223" name="Google Shape;223;p4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2206949" y="2183999"/>
            <a:ext cx="2305175" cy="2699752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9"/>
              </a:srgbClr>
            </a:outerShdw>
          </a:effectLst>
        </p:spPr>
      </p:pic>
      <p:pic>
        <p:nvPicPr>
          <p:cNvPr id="224" name="Google Shape;224;p4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424045" y="921427"/>
            <a:ext cx="2327568" cy="2725980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9"/>
              </a:srgbClr>
            </a:outerShdw>
          </a:effectLst>
        </p:spPr>
      </p:pic>
      <p:pic>
        <p:nvPicPr>
          <p:cNvPr id="225" name="Google Shape;225;p47"/>
          <p:cNvPicPr preferRelativeResize="0"/>
          <p:nvPr/>
        </p:nvPicPr>
        <p:blipFill rotWithShape="1">
          <a:blip r:embed="rId6">
            <a:alphaModFix/>
          </a:blip>
          <a:srcRect r="58781"/>
          <a:stretch/>
        </p:blipFill>
        <p:spPr>
          <a:xfrm>
            <a:off x="6911951" y="2350562"/>
            <a:ext cx="1934574" cy="2636044"/>
          </a:xfrm>
          <a:prstGeom prst="rect">
            <a:avLst/>
          </a:prstGeom>
          <a:noFill/>
          <a:ln>
            <a:noFill/>
          </a:ln>
          <a:effectLst>
            <a:outerShdw blurRad="292100" dist="139700" dir="2700000" algn="tl" rotWithShape="0">
              <a:srgbClr val="333333">
                <a:alpha val="64709"/>
              </a:srgbClr>
            </a:outerShdw>
          </a:effectLst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8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959"/>
              <a:buFont typeface="Calibri"/>
              <a:buNone/>
            </a:pPr>
            <a:r>
              <a:rPr lang="en" sz="3000"/>
              <a:t>Embedded devices with dialogue capabilities</a:t>
            </a:r>
            <a:endParaRPr sz="3000"/>
          </a:p>
        </p:txBody>
      </p:sp>
      <p:sp>
        <p:nvSpPr>
          <p:cNvPr id="231" name="Google Shape;231;p48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2540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/>
              <a:t>Amazon Echo (2014) – home assistant device</a:t>
            </a:r>
            <a:endParaRPr/>
          </a:p>
          <a:p>
            <a:pPr marL="742950" lvl="1" indent="-2222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/>
              <a:t>Plays music</a:t>
            </a:r>
            <a:endParaRPr sz="1800"/>
          </a:p>
          <a:p>
            <a:pPr marL="1143000" lvl="2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/>
              <a:t>With voice commands</a:t>
            </a:r>
            <a:endParaRPr sz="1800"/>
          </a:p>
          <a:p>
            <a:pPr marL="742950" lvl="1" indent="-2222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/>
              <a:t>Question answering</a:t>
            </a:r>
            <a:endParaRPr sz="1800"/>
          </a:p>
          <a:p>
            <a:pPr marL="1143000" lvl="2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/>
              <a:t>Get weather, news</a:t>
            </a:r>
            <a:endParaRPr sz="1800"/>
          </a:p>
          <a:p>
            <a:pPr marL="1143000" lvl="2" indent="-1905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</a:pPr>
            <a:r>
              <a:rPr lang="en" sz="1800"/>
              <a:t>More complex questions, like </a:t>
            </a:r>
            <a:endParaRPr sz="1800"/>
          </a:p>
          <a:p>
            <a:pPr marL="1600200" lvl="3" indent="-215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sz="1800"/>
              <a:t>“how many spoons are in a cup?”</a:t>
            </a:r>
            <a:endParaRPr sz="1800"/>
          </a:p>
          <a:p>
            <a:pPr marL="742950" lvl="1" indent="-2222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/>
              <a:t>Setting timer</a:t>
            </a:r>
            <a:endParaRPr sz="1800"/>
          </a:p>
          <a:p>
            <a:pPr marL="742950" lvl="1" indent="-22225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/>
              <a:t>Manages TODO lists</a:t>
            </a:r>
            <a:endParaRPr sz="1800"/>
          </a:p>
          <a:p>
            <a:pPr marL="1143000" lvl="2" indent="-76200" algn="l" rtl="0">
              <a:spcBef>
                <a:spcPts val="480"/>
              </a:spcBef>
              <a:spcAft>
                <a:spcPts val="1600"/>
              </a:spcAft>
              <a:buClr>
                <a:schemeClr val="dk1"/>
              </a:buClr>
              <a:buSzPts val="2400"/>
              <a:buNone/>
            </a:pPr>
            <a:endParaRPr/>
          </a:p>
        </p:txBody>
      </p:sp>
      <p:pic>
        <p:nvPicPr>
          <p:cNvPr id="232" name="Google Shape;232;p4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665915" y="1783558"/>
            <a:ext cx="1282718" cy="28110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49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Embedded devices with dialogue capabilities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8" name="Google Shape;238;p49"/>
          <p:cNvSpPr txBox="1"/>
          <p:nvPr/>
        </p:nvSpPr>
        <p:spPr>
          <a:xfrm>
            <a:off x="156950" y="1962100"/>
            <a:ext cx="2866800" cy="2094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Answers questions</a:t>
            </a:r>
            <a:endParaRPr sz="2400">
              <a:solidFill>
                <a:schemeClr val="dk2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Sets time</a:t>
            </a:r>
            <a:endParaRPr sz="2400">
              <a:solidFill>
                <a:schemeClr val="dk2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Device control and queries.</a:t>
            </a:r>
            <a:endParaRPr sz="24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285750" marR="0" lvl="0" indent="-1714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endParaRPr sz="18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p49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 l="2821" r="2830"/>
          <a:stretch/>
        </p:blipFill>
        <p:spPr>
          <a:xfrm>
            <a:off x="3132303" y="1852126"/>
            <a:ext cx="5880600" cy="2425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4FC3F7"/>
      </a:accent5>
      <a:accent6>
        <a:srgbClr val="F4B400"/>
      </a:accent6>
      <a:hlink>
        <a:srgbClr val="4FC3F7"/>
      </a:hlink>
      <a:folHlink>
        <a:srgbClr val="4FC3F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220</Words>
  <Application>Microsoft Office PowerPoint</Application>
  <PresentationFormat>On-screen Show (16:9)</PresentationFormat>
  <Paragraphs>48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17</vt:i4>
      </vt:variant>
    </vt:vector>
  </HeadingPairs>
  <TitlesOfParts>
    <vt:vector size="26" baseType="lpstr">
      <vt:lpstr>Roboto</vt:lpstr>
      <vt:lpstr>Open Sans</vt:lpstr>
      <vt:lpstr>Calibri</vt:lpstr>
      <vt:lpstr>Arial</vt:lpstr>
      <vt:lpstr>Corbel</vt:lpstr>
      <vt:lpstr>PT Sans Narrow</vt:lpstr>
      <vt:lpstr>Material</vt:lpstr>
      <vt:lpstr>Tropic</vt:lpstr>
      <vt:lpstr>Simple Light</vt:lpstr>
      <vt:lpstr>Speech Recognition with Python</vt:lpstr>
      <vt:lpstr>PowerPoint Presentation</vt:lpstr>
      <vt:lpstr>What are its Applications</vt:lpstr>
      <vt:lpstr>PowerPoint Presentation</vt:lpstr>
      <vt:lpstr>What is a Bot?</vt:lpstr>
      <vt:lpstr>Scenarios for Bots</vt:lpstr>
      <vt:lpstr>Bot Examples</vt:lpstr>
      <vt:lpstr>Embedded devices with dialogue capabilities</vt:lpstr>
      <vt:lpstr>Embedded devices with dialogue capabilities</vt:lpstr>
      <vt:lpstr>How developers like us are using it</vt:lpstr>
      <vt:lpstr>How developers like us are using it</vt:lpstr>
      <vt:lpstr>Speech to Text Libraries/APIs</vt:lpstr>
      <vt:lpstr>Hands On?</vt:lpstr>
      <vt:lpstr>Project 1</vt:lpstr>
      <vt:lpstr>Project 2</vt:lpstr>
      <vt:lpstr>Acknowledgement</vt:lpstr>
      <vt:lpstr>Let’s get connected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Speech Recognition with Python</dc:title>
  <dc:creator>Muhammad Naufil</dc:creator>
  <cp:lastModifiedBy>Muhammad Naufil</cp:lastModifiedBy>
  <cp:revision>2</cp:revision>
  <dcterms:modified xsi:type="dcterms:W3CDTF">2019-09-30T17:18:16Z</dcterms:modified>
</cp:coreProperties>
</file>